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2" r:id="rId5"/>
    <p:sldId id="259" r:id="rId6"/>
    <p:sldId id="260" r:id="rId7"/>
    <p:sldId id="261" r:id="rId8"/>
    <p:sldId id="263" r:id="rId9"/>
    <p:sldId id="264"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D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735"/>
  </p:normalViewPr>
  <p:slideViewPr>
    <p:cSldViewPr snapToGrid="0" snapToObjects="1">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4/30/21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4/30/21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4/30/21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4/30/21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4/30/21</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4/30/21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4/30/21</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4/30/21</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4/30/21</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4/30/21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4/30/21</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4/30/21</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F995B-7E17-4844-AC00-A99AA60C7572}"/>
              </a:ext>
            </a:extLst>
          </p:cNvPr>
          <p:cNvSpPr>
            <a:spLocks noGrp="1"/>
          </p:cNvSpPr>
          <p:nvPr>
            <p:ph type="ctrTitle"/>
          </p:nvPr>
        </p:nvSpPr>
        <p:spPr/>
        <p:txBody>
          <a:bodyPr>
            <a:noAutofit/>
          </a:bodyPr>
          <a:lstStyle/>
          <a:p>
            <a:br>
              <a:rPr lang="en-CA" sz="2400" dirty="0">
                <a:solidFill>
                  <a:schemeClr val="accent5">
                    <a:lumMod val="40000"/>
                    <a:lumOff val="60000"/>
                  </a:schemeClr>
                </a:solidFill>
              </a:rPr>
            </a:br>
            <a:r>
              <a:rPr lang="en-CA" sz="2400" dirty="0">
                <a:solidFill>
                  <a:schemeClr val="accent5">
                    <a:lumMod val="40000"/>
                    <a:lumOff val="60000"/>
                  </a:schemeClr>
                </a:solidFill>
              </a:rPr>
              <a:t>Opening an Italian restaurant in the city of Montreal</a:t>
            </a:r>
            <a:br>
              <a:rPr lang="en-CA" sz="2400" dirty="0">
                <a:solidFill>
                  <a:schemeClr val="accent5">
                    <a:lumMod val="40000"/>
                    <a:lumOff val="60000"/>
                  </a:schemeClr>
                </a:solidFill>
              </a:rPr>
            </a:br>
            <a:br>
              <a:rPr lang="en-CA" sz="2400" dirty="0">
                <a:solidFill>
                  <a:schemeClr val="accent5">
                    <a:lumMod val="40000"/>
                    <a:lumOff val="60000"/>
                  </a:schemeClr>
                </a:solidFill>
              </a:rPr>
            </a:br>
            <a:r>
              <a:rPr lang="en-CA" sz="1100" dirty="0">
                <a:solidFill>
                  <a:schemeClr val="accent5">
                    <a:lumMod val="75000"/>
                  </a:schemeClr>
                </a:solidFill>
              </a:rPr>
              <a:t>Prepared by Youssef </a:t>
            </a:r>
            <a:r>
              <a:rPr lang="en-CA" sz="1100" dirty="0" err="1">
                <a:solidFill>
                  <a:schemeClr val="accent5">
                    <a:lumMod val="75000"/>
                  </a:schemeClr>
                </a:solidFill>
              </a:rPr>
              <a:t>Charradi</a:t>
            </a:r>
            <a:br>
              <a:rPr lang="en-CA" sz="1100" dirty="0">
                <a:solidFill>
                  <a:schemeClr val="accent5">
                    <a:lumMod val="75000"/>
                  </a:schemeClr>
                </a:solidFill>
              </a:rPr>
            </a:br>
            <a:r>
              <a:rPr lang="en-CA" sz="1100" dirty="0">
                <a:solidFill>
                  <a:schemeClr val="accent5">
                    <a:lumMod val="75000"/>
                  </a:schemeClr>
                </a:solidFill>
              </a:rPr>
              <a:t>April 30, 2021</a:t>
            </a:r>
            <a:br>
              <a:rPr lang="en-CA" dirty="0"/>
            </a:br>
            <a:endParaRPr lang="en-US" sz="2400" dirty="0">
              <a:solidFill>
                <a:schemeClr val="accent5">
                  <a:lumMod val="40000"/>
                  <a:lumOff val="60000"/>
                </a:schemeClr>
              </a:solidFill>
            </a:endParaRPr>
          </a:p>
        </p:txBody>
      </p:sp>
      <p:sp>
        <p:nvSpPr>
          <p:cNvPr id="3" name="Subtitle 2">
            <a:extLst>
              <a:ext uri="{FF2B5EF4-FFF2-40B4-BE49-F238E27FC236}">
                <a16:creationId xmlns:a16="http://schemas.microsoft.com/office/drawing/2014/main" id="{C085F61A-E0C3-0F4D-A32E-86F8C8A5E327}"/>
              </a:ext>
            </a:extLst>
          </p:cNvPr>
          <p:cNvSpPr>
            <a:spLocks noGrp="1"/>
          </p:cNvSpPr>
          <p:nvPr>
            <p:ph type="subTitle" idx="1"/>
          </p:nvPr>
        </p:nvSpPr>
        <p:spPr/>
        <p:txBody>
          <a:bodyPr/>
          <a:lstStyle/>
          <a:p>
            <a:r>
              <a:rPr lang="en-CA" dirty="0">
                <a:solidFill>
                  <a:schemeClr val="accent5">
                    <a:lumMod val="40000"/>
                    <a:lumOff val="60000"/>
                  </a:schemeClr>
                </a:solidFill>
              </a:rPr>
              <a:t>Project - The battle of Neighborhoods</a:t>
            </a:r>
            <a:endParaRPr lang="en-US" dirty="0"/>
          </a:p>
        </p:txBody>
      </p:sp>
    </p:spTree>
    <p:extLst>
      <p:ext uri="{BB962C8B-B14F-4D97-AF65-F5344CB8AC3E}">
        <p14:creationId xmlns:p14="http://schemas.microsoft.com/office/powerpoint/2010/main" val="4308546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2E74C-D9E7-6642-A0FB-33A17F49ABA0}"/>
              </a:ext>
            </a:extLst>
          </p:cNvPr>
          <p:cNvSpPr>
            <a:spLocks noGrp="1"/>
          </p:cNvSpPr>
          <p:nvPr>
            <p:ph type="title"/>
          </p:nvPr>
        </p:nvSpPr>
        <p:spPr/>
        <p:txBody>
          <a:bodyPr/>
          <a:lstStyle/>
          <a:p>
            <a:r>
              <a:rPr lang="en-US" dirty="0"/>
              <a:t>Final results: An overview of the generated locations </a:t>
            </a:r>
          </a:p>
        </p:txBody>
      </p:sp>
      <p:pic>
        <p:nvPicPr>
          <p:cNvPr id="4" name="Picture 3" descr="Map&#10;&#10;Description automatically generated">
            <a:extLst>
              <a:ext uri="{FF2B5EF4-FFF2-40B4-BE49-F238E27FC236}">
                <a16:creationId xmlns:a16="http://schemas.microsoft.com/office/drawing/2014/main" id="{7FE5B5AB-BD7F-F141-8CA8-E52CF254DFE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768928" y="2105324"/>
            <a:ext cx="5943600" cy="3944620"/>
          </a:xfrm>
          <a:prstGeom prst="rect">
            <a:avLst/>
          </a:prstGeom>
        </p:spPr>
      </p:pic>
      <p:sp>
        <p:nvSpPr>
          <p:cNvPr id="5" name="Content Placeholder 2">
            <a:extLst>
              <a:ext uri="{FF2B5EF4-FFF2-40B4-BE49-F238E27FC236}">
                <a16:creationId xmlns:a16="http://schemas.microsoft.com/office/drawing/2014/main" id="{406BC370-B409-FC42-AC63-69FA212D1BD1}"/>
              </a:ext>
            </a:extLst>
          </p:cNvPr>
          <p:cNvSpPr>
            <a:spLocks noGrp="1"/>
          </p:cNvSpPr>
          <p:nvPr>
            <p:ph idx="1"/>
          </p:nvPr>
        </p:nvSpPr>
        <p:spPr>
          <a:xfrm>
            <a:off x="7988730" y="2105324"/>
            <a:ext cx="2581409" cy="3944620"/>
          </a:xfrm>
          <a:solidFill>
            <a:srgbClr val="E5EDEB">
              <a:alpha val="90980"/>
            </a:srgbClr>
          </a:solidFill>
          <a:ln w="12700">
            <a:solidFill>
              <a:schemeClr val="accent3">
                <a:lumMod val="75000"/>
              </a:schemeClr>
            </a:solidFill>
          </a:ln>
        </p:spPr>
        <p:txBody>
          <a:bodyPr>
            <a:normAutofit/>
          </a:bodyPr>
          <a:lstStyle/>
          <a:p>
            <a:pPr marL="0" indent="0">
              <a:buNone/>
            </a:pPr>
            <a:r>
              <a:rPr lang="en-US" sz="1600" dirty="0">
                <a:solidFill>
                  <a:schemeClr val="bg1">
                    <a:lumMod val="65000"/>
                    <a:lumOff val="35000"/>
                  </a:schemeClr>
                </a:solidFill>
              </a:rPr>
              <a:t>We started the study by creating 1725 potential candidates locations around the city most dense areas, and we ended up narrowing the data until we reached a number of 134 locations grouped into 3 clusters.</a:t>
            </a:r>
          </a:p>
          <a:p>
            <a:endParaRPr lang="en-US" sz="1600" dirty="0">
              <a:solidFill>
                <a:schemeClr val="bg1">
                  <a:lumMod val="65000"/>
                  <a:lumOff val="35000"/>
                </a:schemeClr>
              </a:solidFill>
            </a:endParaRPr>
          </a:p>
        </p:txBody>
      </p:sp>
    </p:spTree>
    <p:extLst>
      <p:ext uri="{BB962C8B-B14F-4D97-AF65-F5344CB8AC3E}">
        <p14:creationId xmlns:p14="http://schemas.microsoft.com/office/powerpoint/2010/main" val="3799274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E26BE-2834-1D4E-9404-E3A281340384}"/>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D0A509E3-D473-9D46-AB98-6DD755E08879}"/>
              </a:ext>
            </a:extLst>
          </p:cNvPr>
          <p:cNvSpPr>
            <a:spLocks noGrp="1"/>
          </p:cNvSpPr>
          <p:nvPr>
            <p:ph idx="1"/>
          </p:nvPr>
        </p:nvSpPr>
        <p:spPr/>
        <p:txBody>
          <a:bodyPr>
            <a:normAutofit fontScale="85000" lnSpcReduction="20000"/>
          </a:bodyPr>
          <a:lstStyle/>
          <a:p>
            <a:pPr marL="457200" lvl="1" indent="0">
              <a:buNone/>
            </a:pPr>
            <a:endParaRPr lang="en-CA" sz="1400" dirty="0"/>
          </a:p>
          <a:p>
            <a:r>
              <a:rPr lang="en-CA" sz="1900" dirty="0"/>
              <a:t>Stakeholders can rely on this study and bring an additional layer of analysis:</a:t>
            </a:r>
          </a:p>
          <a:p>
            <a:pPr lvl="1"/>
            <a:r>
              <a:rPr lang="en-CA" sz="1900" dirty="0"/>
              <a:t>Use the proximity to the metro stations and the bus stops that exists in the city. </a:t>
            </a:r>
          </a:p>
          <a:p>
            <a:pPr lvl="1"/>
            <a:r>
              <a:rPr lang="en-CA" sz="1900" dirty="0"/>
              <a:t>Study the distribution of the renting price of the real estate for the selected zones.</a:t>
            </a:r>
          </a:p>
          <a:p>
            <a:r>
              <a:rPr lang="en-CA" sz="1900" dirty="0"/>
              <a:t>Possibility to explore Foursquare platform even deeper &gt; Build a Machine Learning Classification Model:</a:t>
            </a:r>
          </a:p>
          <a:p>
            <a:pPr lvl="1"/>
            <a:r>
              <a:rPr lang="en-CA" sz="1900" dirty="0"/>
              <a:t>Provide the list of features of a new restaurants (for example providing the list of services, prices, features …) </a:t>
            </a:r>
          </a:p>
          <a:p>
            <a:pPr lvl="1"/>
            <a:r>
              <a:rPr lang="en-CA" sz="1900" dirty="0"/>
              <a:t>Evaluate how the model would predict the success of these restaurant based on the visitor rating.</a:t>
            </a:r>
          </a:p>
        </p:txBody>
      </p:sp>
    </p:spTree>
    <p:extLst>
      <p:ext uri="{BB962C8B-B14F-4D97-AF65-F5344CB8AC3E}">
        <p14:creationId xmlns:p14="http://schemas.microsoft.com/office/powerpoint/2010/main" val="3728359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800EA-FAD2-014B-874B-4676FCF852A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8E8BCEF3-47D7-8B4E-A9B3-3C0FC3EEB377}"/>
              </a:ext>
            </a:extLst>
          </p:cNvPr>
          <p:cNvSpPr>
            <a:spLocks noGrp="1"/>
          </p:cNvSpPr>
          <p:nvPr>
            <p:ph idx="1"/>
          </p:nvPr>
        </p:nvSpPr>
        <p:spPr/>
        <p:txBody>
          <a:bodyPr>
            <a:normAutofit/>
          </a:bodyPr>
          <a:lstStyle/>
          <a:p>
            <a:r>
              <a:rPr lang="en-CA" sz="1600" dirty="0"/>
              <a:t>Montreal (Canada) is one of the biggest cities around the world that attracts millions of immigrants and tourists every year. </a:t>
            </a:r>
          </a:p>
          <a:p>
            <a:r>
              <a:rPr lang="en-CA" sz="1600" dirty="0"/>
              <a:t>It has a multinational cultural heritage that makes its cultural landscape particularly vibrant, and this is clearly reflected through the richness and diversity of the restauration scene. </a:t>
            </a:r>
          </a:p>
          <a:p>
            <a:r>
              <a:rPr lang="en-CA" sz="1600" dirty="0"/>
              <a:t>In addition to that, Montreal has the highest restaurants per capita in north America after </a:t>
            </a:r>
            <a:r>
              <a:rPr lang="en-CA" sz="1600" dirty="0" err="1"/>
              <a:t>NewYork</a:t>
            </a:r>
            <a:r>
              <a:rPr lang="en-CA" sz="1600" dirty="0"/>
              <a:t>, which makes the Restauration industry highly competitive sector especially for the well established cultures like the Italian culture. So opening an Italian restaurant business is not a simple task.</a:t>
            </a:r>
          </a:p>
          <a:p>
            <a:endParaRPr lang="en-US" sz="1600" dirty="0"/>
          </a:p>
        </p:txBody>
      </p:sp>
    </p:spTree>
    <p:extLst>
      <p:ext uri="{BB962C8B-B14F-4D97-AF65-F5344CB8AC3E}">
        <p14:creationId xmlns:p14="http://schemas.microsoft.com/office/powerpoint/2010/main" val="4139374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DC26D-6341-5E41-91C9-2928786BF3B7}"/>
              </a:ext>
            </a:extLst>
          </p:cNvPr>
          <p:cNvSpPr>
            <a:spLocks noGrp="1"/>
          </p:cNvSpPr>
          <p:nvPr>
            <p:ph type="title"/>
          </p:nvPr>
        </p:nvSpPr>
        <p:spPr/>
        <p:txBody>
          <a:bodyPr/>
          <a:lstStyle/>
          <a:p>
            <a:r>
              <a:rPr lang="en-CA" dirty="0"/>
              <a:t>Problem</a:t>
            </a:r>
            <a:br>
              <a:rPr lang="en-CA" dirty="0"/>
            </a:br>
            <a:endParaRPr lang="en-US" dirty="0"/>
          </a:p>
        </p:txBody>
      </p:sp>
      <p:sp>
        <p:nvSpPr>
          <p:cNvPr id="3" name="Content Placeholder 2">
            <a:extLst>
              <a:ext uri="{FF2B5EF4-FFF2-40B4-BE49-F238E27FC236}">
                <a16:creationId xmlns:a16="http://schemas.microsoft.com/office/drawing/2014/main" id="{DA7B05D3-D9E0-AC47-93C7-05829A0C84B9}"/>
              </a:ext>
            </a:extLst>
          </p:cNvPr>
          <p:cNvSpPr>
            <a:spLocks noGrp="1"/>
          </p:cNvSpPr>
          <p:nvPr>
            <p:ph idx="1"/>
          </p:nvPr>
        </p:nvSpPr>
        <p:spPr/>
        <p:txBody>
          <a:bodyPr>
            <a:normAutofit/>
          </a:bodyPr>
          <a:lstStyle/>
          <a:p>
            <a:r>
              <a:rPr lang="en-CA" sz="1600" dirty="0"/>
              <a:t>In order to open a restaurant to serve Italian pizzas, choosing the right location in Montreal is crucial for the success of the business. It is important to locate the best available spots around the city.</a:t>
            </a:r>
          </a:p>
          <a:p>
            <a:r>
              <a:rPr lang="en-CA" sz="1600" dirty="0"/>
              <a:t>The city is renewed for the </a:t>
            </a:r>
            <a:r>
              <a:rPr lang="en-CA" sz="1600" dirty="0" err="1"/>
              <a:t>remarquable</a:t>
            </a:r>
            <a:r>
              <a:rPr lang="en-CA" sz="1600" dirty="0"/>
              <a:t> number of potential locations that exists: Beautiful neighborhoods, walkable areas, easy access by public transport means and bikes, closeness to museums and parks...</a:t>
            </a:r>
          </a:p>
          <a:p>
            <a:r>
              <a:rPr lang="en-CA" sz="1600" dirty="0"/>
              <a:t>In this study, we will work on identifying the list of addresses for best possible locations to open an Italian Pizza restaurant.</a:t>
            </a:r>
          </a:p>
          <a:p>
            <a:endParaRPr lang="en-US" dirty="0"/>
          </a:p>
        </p:txBody>
      </p:sp>
    </p:spTree>
    <p:extLst>
      <p:ext uri="{BB962C8B-B14F-4D97-AF65-F5344CB8AC3E}">
        <p14:creationId xmlns:p14="http://schemas.microsoft.com/office/powerpoint/2010/main" val="1257621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897DFF-2356-8B4F-A03D-DF25E4664C4D}"/>
              </a:ext>
            </a:extLst>
          </p:cNvPr>
          <p:cNvSpPr>
            <a:spLocks noGrp="1"/>
          </p:cNvSpPr>
          <p:nvPr>
            <p:ph idx="1"/>
          </p:nvPr>
        </p:nvSpPr>
        <p:spPr/>
        <p:txBody>
          <a:bodyPr>
            <a:normAutofit/>
          </a:bodyPr>
          <a:lstStyle/>
          <a:p>
            <a:r>
              <a:rPr lang="en-CA" sz="1600" dirty="0"/>
              <a:t>The website "</a:t>
            </a:r>
            <a:r>
              <a:rPr lang="en-CA" sz="1600" dirty="0" err="1"/>
              <a:t>wikipedia</a:t>
            </a:r>
            <a:r>
              <a:rPr lang="en-CA" sz="1600" dirty="0"/>
              <a:t>" offers an overview of the boroughs in Montreal, with the size of the area and the density of the population. This can be used to draw a map of the possible spots, We will use </a:t>
            </a:r>
            <a:r>
              <a:rPr lang="en-CA" sz="1600" dirty="0" err="1"/>
              <a:t>BeautifulSoup</a:t>
            </a:r>
            <a:r>
              <a:rPr lang="en-CA" sz="1600" dirty="0"/>
              <a:t> library to extract and parse data from </a:t>
            </a:r>
            <a:r>
              <a:rPr lang="en-CA" sz="1600" dirty="0" err="1"/>
              <a:t>Wikipidea</a:t>
            </a:r>
            <a:r>
              <a:rPr lang="en-CA" sz="1600" dirty="0"/>
              <a:t> page.</a:t>
            </a:r>
          </a:p>
          <a:p>
            <a:r>
              <a:rPr lang="en-CA" sz="1600" dirty="0"/>
              <a:t>We will use Google Geocode API to identify the Borough centers. Then we will create list of potential locations and their geographic coordinates.</a:t>
            </a:r>
          </a:p>
          <a:p>
            <a:r>
              <a:rPr lang="en-CA" sz="1600" dirty="0"/>
              <a:t>We will use Foursquare API in order to get information about the nearby venues to the generated locations</a:t>
            </a:r>
          </a:p>
          <a:p>
            <a:r>
              <a:rPr lang="en-CA" sz="1600" dirty="0"/>
              <a:t>We will use Google Geocode API to reverse the information and get the list of </a:t>
            </a:r>
            <a:r>
              <a:rPr lang="en-CA" sz="1600" dirty="0" err="1"/>
              <a:t>adresses</a:t>
            </a:r>
            <a:endParaRPr lang="en-CA" sz="1600" dirty="0"/>
          </a:p>
          <a:p>
            <a:endParaRPr lang="en-US" sz="1600" dirty="0"/>
          </a:p>
        </p:txBody>
      </p:sp>
      <p:sp>
        <p:nvSpPr>
          <p:cNvPr id="6" name="Title 1">
            <a:extLst>
              <a:ext uri="{FF2B5EF4-FFF2-40B4-BE49-F238E27FC236}">
                <a16:creationId xmlns:a16="http://schemas.microsoft.com/office/drawing/2014/main" id="{0460FB5A-E37F-CB40-86F8-C7CB7CEEF95F}"/>
              </a:ext>
            </a:extLst>
          </p:cNvPr>
          <p:cNvSpPr>
            <a:spLocks noGrp="1"/>
          </p:cNvSpPr>
          <p:nvPr>
            <p:ph type="title"/>
          </p:nvPr>
        </p:nvSpPr>
        <p:spPr>
          <a:xfrm>
            <a:off x="2611808" y="808056"/>
            <a:ext cx="7958331" cy="1077229"/>
          </a:xfrm>
        </p:spPr>
        <p:txBody>
          <a:bodyPr/>
          <a:lstStyle/>
          <a:p>
            <a:r>
              <a:rPr lang="en-CA" dirty="0"/>
              <a:t>Data</a:t>
            </a:r>
            <a:br>
              <a:rPr lang="en-CA" dirty="0"/>
            </a:br>
            <a:endParaRPr lang="en-US" dirty="0"/>
          </a:p>
        </p:txBody>
      </p:sp>
    </p:spTree>
    <p:extLst>
      <p:ext uri="{BB962C8B-B14F-4D97-AF65-F5344CB8AC3E}">
        <p14:creationId xmlns:p14="http://schemas.microsoft.com/office/powerpoint/2010/main" val="2569561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460FB5A-E37F-CB40-86F8-C7CB7CEEF95F}"/>
              </a:ext>
            </a:extLst>
          </p:cNvPr>
          <p:cNvSpPr>
            <a:spLocks noGrp="1"/>
          </p:cNvSpPr>
          <p:nvPr>
            <p:ph type="title"/>
          </p:nvPr>
        </p:nvSpPr>
        <p:spPr>
          <a:xfrm>
            <a:off x="2611808" y="808056"/>
            <a:ext cx="7958331" cy="1077229"/>
          </a:xfrm>
        </p:spPr>
        <p:txBody>
          <a:bodyPr/>
          <a:lstStyle/>
          <a:p>
            <a:r>
              <a:rPr lang="en-CA" dirty="0"/>
              <a:t>Creation of the Potential locations </a:t>
            </a:r>
            <a:br>
              <a:rPr lang="en-CA" dirty="0"/>
            </a:br>
            <a:endParaRPr lang="en-US" dirty="0"/>
          </a:p>
        </p:txBody>
      </p:sp>
      <p:pic>
        <p:nvPicPr>
          <p:cNvPr id="7" name="Picture 6" descr="Map&#10;&#10;Description automatically generated">
            <a:extLst>
              <a:ext uri="{FF2B5EF4-FFF2-40B4-BE49-F238E27FC236}">
                <a16:creationId xmlns:a16="http://schemas.microsoft.com/office/drawing/2014/main" id="{B3DFED06-3A97-1D49-BBEA-498BD998291F}"/>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495800" y="1885285"/>
            <a:ext cx="5943600" cy="3773805"/>
          </a:xfrm>
          <a:prstGeom prst="rect">
            <a:avLst/>
          </a:prstGeom>
        </p:spPr>
      </p:pic>
      <p:sp>
        <p:nvSpPr>
          <p:cNvPr id="8" name="Content Placeholder 2">
            <a:extLst>
              <a:ext uri="{FF2B5EF4-FFF2-40B4-BE49-F238E27FC236}">
                <a16:creationId xmlns:a16="http://schemas.microsoft.com/office/drawing/2014/main" id="{C536F4F5-4B78-E242-8E8C-806AE4449DE5}"/>
              </a:ext>
            </a:extLst>
          </p:cNvPr>
          <p:cNvSpPr>
            <a:spLocks noGrp="1"/>
          </p:cNvSpPr>
          <p:nvPr>
            <p:ph idx="1"/>
          </p:nvPr>
        </p:nvSpPr>
        <p:spPr>
          <a:xfrm>
            <a:off x="1783651" y="1885285"/>
            <a:ext cx="2581409" cy="3773805"/>
          </a:xfrm>
          <a:solidFill>
            <a:srgbClr val="E5EDEB">
              <a:alpha val="90980"/>
            </a:srgbClr>
          </a:solidFill>
          <a:ln w="12700">
            <a:solidFill>
              <a:schemeClr val="accent3">
                <a:lumMod val="75000"/>
              </a:schemeClr>
            </a:solidFill>
          </a:ln>
        </p:spPr>
        <p:txBody>
          <a:bodyPr>
            <a:normAutofit/>
          </a:bodyPr>
          <a:lstStyle/>
          <a:p>
            <a:pPr marL="0" indent="0">
              <a:buNone/>
            </a:pPr>
            <a:r>
              <a:rPr lang="en-US" sz="1600" dirty="0">
                <a:solidFill>
                  <a:schemeClr val="bg1">
                    <a:lumMod val="65000"/>
                    <a:lumOff val="35000"/>
                  </a:schemeClr>
                </a:solidFill>
              </a:rPr>
              <a:t>Folium map of Montreal that contains:</a:t>
            </a:r>
          </a:p>
          <a:p>
            <a:r>
              <a:rPr lang="en-US" sz="1600" dirty="0">
                <a:solidFill>
                  <a:schemeClr val="bg1">
                    <a:lumMod val="65000"/>
                    <a:lumOff val="35000"/>
                  </a:schemeClr>
                </a:solidFill>
              </a:rPr>
              <a:t>15 Boroughs </a:t>
            </a:r>
          </a:p>
          <a:p>
            <a:r>
              <a:rPr lang="en-US" sz="1600" dirty="0">
                <a:solidFill>
                  <a:schemeClr val="bg1">
                    <a:lumMod val="65000"/>
                    <a:lumOff val="35000"/>
                  </a:schemeClr>
                </a:solidFill>
              </a:rPr>
              <a:t>1725 generated locations, with a distance of 400 meters form each others </a:t>
            </a:r>
          </a:p>
          <a:p>
            <a:endParaRPr lang="en-US" sz="1600" dirty="0">
              <a:solidFill>
                <a:schemeClr val="bg1">
                  <a:lumMod val="65000"/>
                  <a:lumOff val="35000"/>
                </a:schemeClr>
              </a:solidFill>
            </a:endParaRPr>
          </a:p>
        </p:txBody>
      </p:sp>
    </p:spTree>
    <p:extLst>
      <p:ext uri="{BB962C8B-B14F-4D97-AF65-F5344CB8AC3E}">
        <p14:creationId xmlns:p14="http://schemas.microsoft.com/office/powerpoint/2010/main" val="2347143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897DFF-2356-8B4F-A03D-DF25E4664C4D}"/>
              </a:ext>
            </a:extLst>
          </p:cNvPr>
          <p:cNvSpPr>
            <a:spLocks noGrp="1"/>
          </p:cNvSpPr>
          <p:nvPr>
            <p:ph idx="1"/>
          </p:nvPr>
        </p:nvSpPr>
        <p:spPr>
          <a:xfrm>
            <a:off x="1698171" y="2052116"/>
            <a:ext cx="8871968" cy="854370"/>
          </a:xfrm>
        </p:spPr>
        <p:txBody>
          <a:bodyPr>
            <a:normAutofit/>
          </a:bodyPr>
          <a:lstStyle/>
          <a:p>
            <a:r>
              <a:rPr lang="en-US" sz="1600" dirty="0"/>
              <a:t>Filter 1: Remove locations that has an Italian restaurant in their vicinity</a:t>
            </a:r>
          </a:p>
          <a:p>
            <a:pPr marL="0" indent="0">
              <a:buNone/>
            </a:pPr>
            <a:r>
              <a:rPr lang="en-US" sz="1600" dirty="0"/>
              <a:t>Result: Number of locations went from 1725 to 947</a:t>
            </a:r>
          </a:p>
        </p:txBody>
      </p:sp>
      <p:sp>
        <p:nvSpPr>
          <p:cNvPr id="6" name="Title 1">
            <a:extLst>
              <a:ext uri="{FF2B5EF4-FFF2-40B4-BE49-F238E27FC236}">
                <a16:creationId xmlns:a16="http://schemas.microsoft.com/office/drawing/2014/main" id="{0460FB5A-E37F-CB40-86F8-C7CB7CEEF95F}"/>
              </a:ext>
            </a:extLst>
          </p:cNvPr>
          <p:cNvSpPr>
            <a:spLocks noGrp="1"/>
          </p:cNvSpPr>
          <p:nvPr>
            <p:ph type="title"/>
          </p:nvPr>
        </p:nvSpPr>
        <p:spPr>
          <a:xfrm>
            <a:off x="2611808" y="808056"/>
            <a:ext cx="7958331" cy="1077229"/>
          </a:xfrm>
        </p:spPr>
        <p:txBody>
          <a:bodyPr>
            <a:normAutofit fontScale="90000"/>
          </a:bodyPr>
          <a:lstStyle/>
          <a:p>
            <a:r>
              <a:rPr lang="en-CA" dirty="0"/>
              <a:t>Using  Foursquare information to narrow down the locations number</a:t>
            </a:r>
            <a:br>
              <a:rPr lang="en-CA" dirty="0"/>
            </a:br>
            <a:endParaRPr lang="en-US" dirty="0"/>
          </a:p>
        </p:txBody>
      </p:sp>
      <p:pic>
        <p:nvPicPr>
          <p:cNvPr id="4" name="Picture 3" descr="Chart, line chart&#10;&#10;Description automatically generated">
            <a:extLst>
              <a:ext uri="{FF2B5EF4-FFF2-40B4-BE49-F238E27FC236}">
                <a16:creationId xmlns:a16="http://schemas.microsoft.com/office/drawing/2014/main" id="{3608D826-EF48-7343-BB9B-DBE033048B3F}"/>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611808" y="4496707"/>
            <a:ext cx="5943600" cy="1816100"/>
          </a:xfrm>
          <a:prstGeom prst="rect">
            <a:avLst/>
          </a:prstGeom>
        </p:spPr>
      </p:pic>
      <p:sp>
        <p:nvSpPr>
          <p:cNvPr id="7" name="Content Placeholder 2">
            <a:extLst>
              <a:ext uri="{FF2B5EF4-FFF2-40B4-BE49-F238E27FC236}">
                <a16:creationId xmlns:a16="http://schemas.microsoft.com/office/drawing/2014/main" id="{508680E3-5F04-F64F-8DCE-AB66CAE0511D}"/>
              </a:ext>
            </a:extLst>
          </p:cNvPr>
          <p:cNvSpPr txBox="1">
            <a:spLocks/>
          </p:cNvSpPr>
          <p:nvPr/>
        </p:nvSpPr>
        <p:spPr>
          <a:xfrm>
            <a:off x="1698171" y="3274411"/>
            <a:ext cx="8871968" cy="854370"/>
          </a:xfrm>
          <a:prstGeom prst="rect">
            <a:avLst/>
          </a:prstGeom>
        </p:spPr>
        <p:txBody>
          <a:bodyPr vert="horz" lIns="91440" tIns="45720" rIns="91440" bIns="45720" rtlCol="0" anchor="ctr">
            <a:norm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r>
              <a:rPr lang="en-US" sz="1600" dirty="0"/>
              <a:t>Filter 2: Remove locations that has very low number of nearby venues (3 or less)</a:t>
            </a:r>
          </a:p>
          <a:p>
            <a:pPr marL="0" indent="0">
              <a:buFont typeface="Wingdings" panose="05000000000000000000" pitchFamily="2" charset="2"/>
              <a:buNone/>
            </a:pPr>
            <a:r>
              <a:rPr lang="en-US" sz="1600" dirty="0"/>
              <a:t>Result: Number of locations went from 947 to 291</a:t>
            </a:r>
          </a:p>
        </p:txBody>
      </p:sp>
    </p:spTree>
    <p:extLst>
      <p:ext uri="{BB962C8B-B14F-4D97-AF65-F5344CB8AC3E}">
        <p14:creationId xmlns:p14="http://schemas.microsoft.com/office/powerpoint/2010/main" val="2562552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460FB5A-E37F-CB40-86F8-C7CB7CEEF95F}"/>
              </a:ext>
            </a:extLst>
          </p:cNvPr>
          <p:cNvSpPr>
            <a:spLocks noGrp="1"/>
          </p:cNvSpPr>
          <p:nvPr>
            <p:ph type="title"/>
          </p:nvPr>
        </p:nvSpPr>
        <p:spPr>
          <a:xfrm>
            <a:off x="2611808" y="808056"/>
            <a:ext cx="7958331" cy="1077229"/>
          </a:xfrm>
        </p:spPr>
        <p:txBody>
          <a:bodyPr>
            <a:normAutofit fontScale="90000"/>
          </a:bodyPr>
          <a:lstStyle/>
          <a:p>
            <a:r>
              <a:rPr lang="en-CA" dirty="0"/>
              <a:t>291 potential locations, but they are still scattered </a:t>
            </a:r>
            <a:br>
              <a:rPr lang="en-CA" dirty="0"/>
            </a:br>
            <a:endParaRPr lang="en-US" dirty="0"/>
          </a:p>
        </p:txBody>
      </p:sp>
      <p:pic>
        <p:nvPicPr>
          <p:cNvPr id="4" name="Picture 3" descr="Map&#10;&#10;Description automatically generated">
            <a:extLst>
              <a:ext uri="{FF2B5EF4-FFF2-40B4-BE49-F238E27FC236}">
                <a16:creationId xmlns:a16="http://schemas.microsoft.com/office/drawing/2014/main" id="{29B2A49E-11E0-0D49-BB3F-CDDFF80AA521}"/>
              </a:ext>
            </a:extLst>
          </p:cNvPr>
          <p:cNvPicPr/>
          <p:nvPr/>
        </p:nvPicPr>
        <p:blipFill>
          <a:blip r:embed="rId2">
            <a:extLst>
              <a:ext uri="{28A0092B-C50C-407E-A947-70E740481C1C}">
                <a14:useLocalDpi xmlns:a14="http://schemas.microsoft.com/office/drawing/2010/main" val="0"/>
              </a:ext>
            </a:extLst>
          </a:blip>
          <a:stretch>
            <a:fillRect/>
          </a:stretch>
        </p:blipFill>
        <p:spPr>
          <a:xfrm>
            <a:off x="2085385" y="2053254"/>
            <a:ext cx="5441315" cy="3996690"/>
          </a:xfrm>
          <a:prstGeom prst="rect">
            <a:avLst/>
          </a:prstGeom>
        </p:spPr>
      </p:pic>
      <p:sp>
        <p:nvSpPr>
          <p:cNvPr id="5" name="Content Placeholder 2">
            <a:extLst>
              <a:ext uri="{FF2B5EF4-FFF2-40B4-BE49-F238E27FC236}">
                <a16:creationId xmlns:a16="http://schemas.microsoft.com/office/drawing/2014/main" id="{9458B41E-42EE-774A-A352-DEE65DCE731D}"/>
              </a:ext>
            </a:extLst>
          </p:cNvPr>
          <p:cNvSpPr>
            <a:spLocks noGrp="1"/>
          </p:cNvSpPr>
          <p:nvPr>
            <p:ph idx="1"/>
          </p:nvPr>
        </p:nvSpPr>
        <p:spPr>
          <a:xfrm>
            <a:off x="7988730" y="2053254"/>
            <a:ext cx="2581409" cy="3996691"/>
          </a:xfrm>
          <a:solidFill>
            <a:srgbClr val="E5EDEB">
              <a:alpha val="90980"/>
            </a:srgbClr>
          </a:solidFill>
          <a:ln w="12700">
            <a:solidFill>
              <a:schemeClr val="accent3">
                <a:lumMod val="75000"/>
              </a:schemeClr>
            </a:solidFill>
          </a:ln>
        </p:spPr>
        <p:txBody>
          <a:bodyPr>
            <a:normAutofit/>
          </a:bodyPr>
          <a:lstStyle/>
          <a:p>
            <a:pPr marL="0" indent="0">
              <a:buNone/>
            </a:pPr>
            <a:r>
              <a:rPr lang="en-US" sz="1600" dirty="0">
                <a:solidFill>
                  <a:schemeClr val="bg1">
                    <a:lumMod val="65000"/>
                    <a:lumOff val="35000"/>
                  </a:schemeClr>
                </a:solidFill>
              </a:rPr>
              <a:t>We need to find another tool to compare between these locations:</a:t>
            </a:r>
          </a:p>
          <a:p>
            <a:pPr marL="0" indent="0">
              <a:buNone/>
            </a:pPr>
            <a:r>
              <a:rPr lang="en-US" sz="1600" dirty="0">
                <a:solidFill>
                  <a:schemeClr val="bg1">
                    <a:lumMod val="65000"/>
                    <a:lumOff val="35000"/>
                  </a:schemeClr>
                </a:solidFill>
              </a:rPr>
              <a:t>1- We need to cluster the locations into groups</a:t>
            </a:r>
          </a:p>
          <a:p>
            <a:pPr marL="0" indent="0">
              <a:buNone/>
            </a:pPr>
            <a:r>
              <a:rPr lang="en-US" sz="1600" dirty="0">
                <a:solidFill>
                  <a:schemeClr val="bg1">
                    <a:lumMod val="65000"/>
                    <a:lumOff val="35000"/>
                  </a:schemeClr>
                </a:solidFill>
              </a:rPr>
              <a:t>2-We need to identify new methods of </a:t>
            </a:r>
            <a:r>
              <a:rPr lang="en-US" sz="1600" dirty="0" err="1">
                <a:solidFill>
                  <a:schemeClr val="bg1">
                    <a:lumMod val="65000"/>
                    <a:lumOff val="35000"/>
                  </a:schemeClr>
                </a:solidFill>
              </a:rPr>
              <a:t>comparaison</a:t>
            </a:r>
            <a:endParaRPr lang="en-US" sz="1600" dirty="0">
              <a:solidFill>
                <a:schemeClr val="bg1">
                  <a:lumMod val="65000"/>
                  <a:lumOff val="35000"/>
                </a:schemeClr>
              </a:solidFill>
            </a:endParaRPr>
          </a:p>
          <a:p>
            <a:endParaRPr lang="en-US" sz="1600" dirty="0">
              <a:solidFill>
                <a:schemeClr val="bg1">
                  <a:lumMod val="65000"/>
                  <a:lumOff val="35000"/>
                </a:schemeClr>
              </a:solidFill>
            </a:endParaRPr>
          </a:p>
        </p:txBody>
      </p:sp>
    </p:spTree>
    <p:extLst>
      <p:ext uri="{BB962C8B-B14F-4D97-AF65-F5344CB8AC3E}">
        <p14:creationId xmlns:p14="http://schemas.microsoft.com/office/powerpoint/2010/main" val="2992611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460FB5A-E37F-CB40-86F8-C7CB7CEEF95F}"/>
              </a:ext>
            </a:extLst>
          </p:cNvPr>
          <p:cNvSpPr>
            <a:spLocks noGrp="1"/>
          </p:cNvSpPr>
          <p:nvPr>
            <p:ph type="title"/>
          </p:nvPr>
        </p:nvSpPr>
        <p:spPr>
          <a:xfrm>
            <a:off x="2611808" y="808056"/>
            <a:ext cx="7958331" cy="1077229"/>
          </a:xfrm>
        </p:spPr>
        <p:txBody>
          <a:bodyPr>
            <a:normAutofit/>
          </a:bodyPr>
          <a:lstStyle/>
          <a:p>
            <a:r>
              <a:rPr lang="en-CA" dirty="0"/>
              <a:t>10 clusters were generated</a:t>
            </a:r>
            <a:endParaRPr lang="en-US" dirty="0"/>
          </a:p>
        </p:txBody>
      </p:sp>
      <p:pic>
        <p:nvPicPr>
          <p:cNvPr id="8" name="Picture 7" descr="A picture containing chart&#10;&#10;Description automatically generated">
            <a:extLst>
              <a:ext uri="{FF2B5EF4-FFF2-40B4-BE49-F238E27FC236}">
                <a16:creationId xmlns:a16="http://schemas.microsoft.com/office/drawing/2014/main" id="{D2DBFB42-8C22-1A46-9A44-8CD368E1F992}"/>
              </a:ext>
            </a:extLst>
          </p:cNvPr>
          <p:cNvPicPr/>
          <p:nvPr/>
        </p:nvPicPr>
        <p:blipFill>
          <a:blip r:embed="rId2">
            <a:extLst>
              <a:ext uri="{28A0092B-C50C-407E-A947-70E740481C1C}">
                <a14:useLocalDpi xmlns:a14="http://schemas.microsoft.com/office/drawing/2010/main" val="0"/>
              </a:ext>
            </a:extLst>
          </a:blip>
          <a:stretch>
            <a:fillRect/>
          </a:stretch>
        </p:blipFill>
        <p:spPr>
          <a:xfrm>
            <a:off x="2008413" y="1885285"/>
            <a:ext cx="5666015" cy="4331490"/>
          </a:xfrm>
          <a:prstGeom prst="rect">
            <a:avLst/>
          </a:prstGeom>
        </p:spPr>
      </p:pic>
      <p:sp>
        <p:nvSpPr>
          <p:cNvPr id="9" name="Content Placeholder 2">
            <a:extLst>
              <a:ext uri="{FF2B5EF4-FFF2-40B4-BE49-F238E27FC236}">
                <a16:creationId xmlns:a16="http://schemas.microsoft.com/office/drawing/2014/main" id="{382796EF-FF37-F045-9EF6-F8F56F8BCF3D}"/>
              </a:ext>
            </a:extLst>
          </p:cNvPr>
          <p:cNvSpPr>
            <a:spLocks noGrp="1"/>
          </p:cNvSpPr>
          <p:nvPr>
            <p:ph idx="1"/>
          </p:nvPr>
        </p:nvSpPr>
        <p:spPr>
          <a:xfrm>
            <a:off x="7988730" y="1885285"/>
            <a:ext cx="2581409" cy="4331489"/>
          </a:xfrm>
          <a:solidFill>
            <a:srgbClr val="E5EDEB">
              <a:alpha val="90980"/>
            </a:srgbClr>
          </a:solidFill>
          <a:ln w="12700">
            <a:solidFill>
              <a:schemeClr val="accent3">
                <a:lumMod val="75000"/>
              </a:schemeClr>
            </a:solidFill>
          </a:ln>
        </p:spPr>
        <p:txBody>
          <a:bodyPr>
            <a:normAutofit/>
          </a:bodyPr>
          <a:lstStyle/>
          <a:p>
            <a:pPr marL="0" indent="0">
              <a:buNone/>
            </a:pPr>
            <a:r>
              <a:rPr lang="en-US" sz="1600" dirty="0">
                <a:solidFill>
                  <a:schemeClr val="bg1">
                    <a:lumMod val="65000"/>
                    <a:lumOff val="35000"/>
                  </a:schemeClr>
                </a:solidFill>
              </a:rPr>
              <a:t>The cluster size is between 5 and 50 locations. </a:t>
            </a:r>
          </a:p>
          <a:p>
            <a:pPr marL="0" indent="0">
              <a:buNone/>
            </a:pPr>
            <a:r>
              <a:rPr lang="en-US" sz="1600" dirty="0">
                <a:solidFill>
                  <a:schemeClr val="bg1">
                    <a:lumMod val="65000"/>
                    <a:lumOff val="35000"/>
                  </a:schemeClr>
                </a:solidFill>
              </a:rPr>
              <a:t>Most of clusters are located in on or two Boroughs.</a:t>
            </a:r>
          </a:p>
          <a:p>
            <a:endParaRPr lang="en-US" sz="1600" dirty="0">
              <a:solidFill>
                <a:schemeClr val="bg1">
                  <a:lumMod val="65000"/>
                  <a:lumOff val="35000"/>
                </a:schemeClr>
              </a:solidFill>
            </a:endParaRPr>
          </a:p>
        </p:txBody>
      </p:sp>
    </p:spTree>
    <p:extLst>
      <p:ext uri="{BB962C8B-B14F-4D97-AF65-F5344CB8AC3E}">
        <p14:creationId xmlns:p14="http://schemas.microsoft.com/office/powerpoint/2010/main" val="40003413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460FB5A-E37F-CB40-86F8-C7CB7CEEF95F}"/>
              </a:ext>
            </a:extLst>
          </p:cNvPr>
          <p:cNvSpPr>
            <a:spLocks noGrp="1"/>
          </p:cNvSpPr>
          <p:nvPr>
            <p:ph type="title"/>
          </p:nvPr>
        </p:nvSpPr>
        <p:spPr>
          <a:xfrm>
            <a:off x="2611808" y="808056"/>
            <a:ext cx="7958331" cy="1077229"/>
          </a:xfrm>
        </p:spPr>
        <p:txBody>
          <a:bodyPr>
            <a:normAutofit/>
          </a:bodyPr>
          <a:lstStyle/>
          <a:p>
            <a:r>
              <a:rPr lang="en-CA" dirty="0"/>
              <a:t>Deep analysis limit locations in clusters 1,7 and 2</a:t>
            </a:r>
            <a:endParaRPr lang="en-US" dirty="0"/>
          </a:p>
        </p:txBody>
      </p:sp>
      <p:sp>
        <p:nvSpPr>
          <p:cNvPr id="9" name="Content Placeholder 2">
            <a:extLst>
              <a:ext uri="{FF2B5EF4-FFF2-40B4-BE49-F238E27FC236}">
                <a16:creationId xmlns:a16="http://schemas.microsoft.com/office/drawing/2014/main" id="{382796EF-FF37-F045-9EF6-F8F56F8BCF3D}"/>
              </a:ext>
            </a:extLst>
          </p:cNvPr>
          <p:cNvSpPr>
            <a:spLocks noGrp="1"/>
          </p:cNvSpPr>
          <p:nvPr>
            <p:ph idx="1"/>
          </p:nvPr>
        </p:nvSpPr>
        <p:spPr>
          <a:xfrm>
            <a:off x="6237514" y="4137541"/>
            <a:ext cx="4332625" cy="1675430"/>
          </a:xfrm>
          <a:solidFill>
            <a:srgbClr val="E5EDEB">
              <a:alpha val="90980"/>
            </a:srgbClr>
          </a:solidFill>
          <a:ln w="12700">
            <a:solidFill>
              <a:schemeClr val="accent3">
                <a:lumMod val="75000"/>
              </a:schemeClr>
            </a:solidFill>
          </a:ln>
        </p:spPr>
        <p:txBody>
          <a:bodyPr>
            <a:normAutofit lnSpcReduction="10000"/>
          </a:bodyPr>
          <a:lstStyle/>
          <a:p>
            <a:pPr marL="0" indent="0">
              <a:buNone/>
            </a:pPr>
            <a:r>
              <a:rPr lang="en-US" sz="1400" dirty="0">
                <a:solidFill>
                  <a:schemeClr val="bg1">
                    <a:lumMod val="65000"/>
                    <a:lumOff val="35000"/>
                  </a:schemeClr>
                </a:solidFill>
              </a:rPr>
              <a:t>Ville Marie (Cluster 8) has  a very high number of restaurants per capita.</a:t>
            </a:r>
          </a:p>
          <a:p>
            <a:pPr marL="0" indent="0">
              <a:buNone/>
            </a:pPr>
            <a:r>
              <a:rPr lang="en-US" sz="1400" dirty="0">
                <a:solidFill>
                  <a:schemeClr val="bg1">
                    <a:lumMod val="65000"/>
                    <a:lumOff val="35000"/>
                  </a:schemeClr>
                </a:solidFill>
              </a:rPr>
              <a:t>Clusters 8, 1, 5, 7 and 2 have a low Italian restaurant proportion</a:t>
            </a:r>
          </a:p>
          <a:p>
            <a:pPr marL="0" indent="0">
              <a:buNone/>
            </a:pPr>
            <a:r>
              <a:rPr lang="en-US" sz="1400" dirty="0">
                <a:solidFill>
                  <a:schemeClr val="bg1">
                    <a:lumMod val="65000"/>
                    <a:lumOff val="35000"/>
                  </a:schemeClr>
                </a:solidFill>
              </a:rPr>
              <a:t>Cluster 1 with highest number of parks</a:t>
            </a:r>
          </a:p>
        </p:txBody>
      </p:sp>
      <p:pic>
        <p:nvPicPr>
          <p:cNvPr id="5" name="Picture 4" descr="Chart&#10;&#10;Description automatically generated">
            <a:extLst>
              <a:ext uri="{FF2B5EF4-FFF2-40B4-BE49-F238E27FC236}">
                <a16:creationId xmlns:a16="http://schemas.microsoft.com/office/drawing/2014/main" id="{7FCDE607-DE30-B740-B31B-E1CA62D8FAB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621861" y="1953435"/>
            <a:ext cx="4181476" cy="1821301"/>
          </a:xfrm>
          <a:prstGeom prst="rect">
            <a:avLst/>
          </a:prstGeom>
        </p:spPr>
      </p:pic>
      <p:pic>
        <p:nvPicPr>
          <p:cNvPr id="7" name="Picture 6" descr="Chart&#10;&#10;Description automatically generated">
            <a:extLst>
              <a:ext uri="{FF2B5EF4-FFF2-40B4-BE49-F238E27FC236}">
                <a16:creationId xmlns:a16="http://schemas.microsoft.com/office/drawing/2014/main" id="{BCF47E6C-EB32-E84F-AFCE-34E09377840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313088" y="1953435"/>
            <a:ext cx="4181476" cy="1821300"/>
          </a:xfrm>
          <a:prstGeom prst="rect">
            <a:avLst/>
          </a:prstGeom>
        </p:spPr>
      </p:pic>
      <p:pic>
        <p:nvPicPr>
          <p:cNvPr id="10" name="Picture 9" descr="Chart, bar chart&#10;&#10;Description automatically generated">
            <a:extLst>
              <a:ext uri="{FF2B5EF4-FFF2-40B4-BE49-F238E27FC236}">
                <a16:creationId xmlns:a16="http://schemas.microsoft.com/office/drawing/2014/main" id="{93EF635C-4EDC-B34A-86C7-562D3E4996F7}"/>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668194" y="4137541"/>
            <a:ext cx="4135143" cy="1675430"/>
          </a:xfrm>
          <a:prstGeom prst="rect">
            <a:avLst/>
          </a:prstGeom>
        </p:spPr>
      </p:pic>
    </p:spTree>
    <p:extLst>
      <p:ext uri="{BB962C8B-B14F-4D97-AF65-F5344CB8AC3E}">
        <p14:creationId xmlns:p14="http://schemas.microsoft.com/office/powerpoint/2010/main" val="25021201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Madison</Template>
  <TotalTime>48</TotalTime>
  <Words>694</Words>
  <Application>Microsoft Macintosh PowerPoint</Application>
  <PresentationFormat>Widescreen</PresentationFormat>
  <Paragraphs>45</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MS Shell Dlg 2</vt:lpstr>
      <vt:lpstr>Wingdings</vt:lpstr>
      <vt:lpstr>Wingdings 3</vt:lpstr>
      <vt:lpstr>Madison</vt:lpstr>
      <vt:lpstr> Opening an Italian restaurant in the city of Montreal  Prepared by Youssef Charradi April 30, 2021 </vt:lpstr>
      <vt:lpstr>Introduction</vt:lpstr>
      <vt:lpstr>Problem </vt:lpstr>
      <vt:lpstr>Data </vt:lpstr>
      <vt:lpstr>Creation of the Potential locations  </vt:lpstr>
      <vt:lpstr>Using  Foursquare information to narrow down the locations number </vt:lpstr>
      <vt:lpstr>291 potential locations, but they are still scattered  </vt:lpstr>
      <vt:lpstr>10 clusters were generated</vt:lpstr>
      <vt:lpstr>Deep analysis limit locations in clusters 1,7 and 2</vt:lpstr>
      <vt:lpstr>Final results: An overview of the generated locations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Opening an Italian restaurant in the city of Montreal  Prepared by Youssef Charradi April 30, 2021 </dc:title>
  <dc:creator>Charradi, Youssef</dc:creator>
  <cp:lastModifiedBy>Charradi, Youssef</cp:lastModifiedBy>
  <cp:revision>5</cp:revision>
  <dcterms:created xsi:type="dcterms:W3CDTF">2021-04-30T21:11:51Z</dcterms:created>
  <dcterms:modified xsi:type="dcterms:W3CDTF">2021-04-30T22:09:41Z</dcterms:modified>
</cp:coreProperties>
</file>

<file path=docProps/thumbnail.jpeg>
</file>